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3" r:id="rId2"/>
    <p:sldId id="257" r:id="rId3"/>
    <p:sldId id="262" r:id="rId4"/>
    <p:sldId id="258" r:id="rId5"/>
    <p:sldId id="259" r:id="rId6"/>
    <p:sldId id="260" r:id="rId7"/>
    <p:sldId id="261"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65" d="100"/>
          <a:sy n="65" d="100"/>
        </p:scale>
        <p:origin x="-121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8/22/2024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8/22/2024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85" y="-228600"/>
            <a:ext cx="10372568" cy="722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23530" y="457200"/>
            <a:ext cx="6477000" cy="923330"/>
          </a:xfrm>
          <a:prstGeom prst="rect">
            <a:avLst/>
          </a:prstGeom>
          <a:noFill/>
        </p:spPr>
        <p:txBody>
          <a:bodyPr wrap="square" rtlCol="0">
            <a:spAutoFit/>
          </a:bodyPr>
          <a:lstStyle/>
          <a:p>
            <a:r>
              <a:rPr lang="en-US" sz="5400" dirty="0" smtClean="0">
                <a:solidFill>
                  <a:schemeClr val="bg1"/>
                </a:solidFill>
              </a:rPr>
              <a:t>CASHE MEMORY</a:t>
            </a:r>
            <a:endParaRPr lang="en-US" sz="5400" dirty="0">
              <a:solidFill>
                <a:schemeClr val="bg1"/>
              </a:solidFill>
            </a:endParaRPr>
          </a:p>
        </p:txBody>
      </p:sp>
      <p:sp>
        <p:nvSpPr>
          <p:cNvPr id="6" name="TextBox 5"/>
          <p:cNvSpPr txBox="1"/>
          <p:nvPr/>
        </p:nvSpPr>
        <p:spPr>
          <a:xfrm>
            <a:off x="228600" y="4214794"/>
            <a:ext cx="8382000" cy="2339102"/>
          </a:xfrm>
          <a:prstGeom prst="rect">
            <a:avLst/>
          </a:prstGeom>
          <a:noFill/>
        </p:spPr>
        <p:txBody>
          <a:bodyPr wrap="square" rtlCol="0">
            <a:spAutoFit/>
          </a:bodyPr>
          <a:lstStyle/>
          <a:p>
            <a:pPr lvl="1"/>
            <a:r>
              <a:rPr lang="en-US" sz="3200" dirty="0" smtClean="0">
                <a:solidFill>
                  <a:schemeClr val="bg2">
                    <a:lumMod val="75000"/>
                  </a:schemeClr>
                </a:solidFill>
                <a:latin typeface="Arial Black" pitchFamily="34" charset="0"/>
              </a:rPr>
              <a:t>Prepared by : </a:t>
            </a:r>
            <a:r>
              <a:rPr lang="en-US" sz="3200" dirty="0">
                <a:solidFill>
                  <a:schemeClr val="bg2">
                    <a:lumMod val="75000"/>
                  </a:schemeClr>
                </a:solidFill>
                <a:latin typeface="Arial Black" pitchFamily="34" charset="0"/>
              </a:rPr>
              <a:t>D</a:t>
            </a:r>
            <a:r>
              <a:rPr lang="en-US" sz="3200" dirty="0" smtClean="0">
                <a:solidFill>
                  <a:schemeClr val="bg2">
                    <a:lumMod val="75000"/>
                  </a:schemeClr>
                </a:solidFill>
                <a:latin typeface="Arial Black" pitchFamily="34" charset="0"/>
              </a:rPr>
              <a:t>eepan Gurung</a:t>
            </a:r>
          </a:p>
          <a:p>
            <a:pPr lvl="1"/>
            <a:r>
              <a:rPr lang="en-US" sz="3200" dirty="0" smtClean="0">
                <a:solidFill>
                  <a:schemeClr val="bg2">
                    <a:lumMod val="75000"/>
                  </a:schemeClr>
                </a:solidFill>
                <a:latin typeface="Arial Black" pitchFamily="34" charset="0"/>
              </a:rPr>
              <a:t>Class: XI</a:t>
            </a:r>
          </a:p>
          <a:p>
            <a:pPr lvl="1"/>
            <a:r>
              <a:rPr lang="en-US" sz="3200" dirty="0" smtClean="0">
                <a:solidFill>
                  <a:schemeClr val="bg2">
                    <a:lumMod val="75000"/>
                  </a:schemeClr>
                </a:solidFill>
                <a:latin typeface="Arial Black" pitchFamily="34" charset="0"/>
              </a:rPr>
              <a:t>Subject</a:t>
            </a:r>
          </a:p>
          <a:p>
            <a:pPr lvl="1"/>
            <a:r>
              <a:rPr lang="en-US" sz="3200" dirty="0" smtClean="0">
                <a:solidFill>
                  <a:schemeClr val="bg2">
                    <a:lumMod val="75000"/>
                  </a:schemeClr>
                </a:solidFill>
                <a:latin typeface="Arial Black" pitchFamily="34" charset="0"/>
              </a:rPr>
              <a:t>School: VSSS</a:t>
            </a:r>
            <a:r>
              <a:rPr lang="en-US" dirty="0" smtClean="0">
                <a:solidFill>
                  <a:srgbClr val="00B0F0"/>
                </a:solidFill>
                <a:latin typeface="Arial Black" pitchFamily="34" charset="0"/>
              </a:rPr>
              <a:t/>
            </a:r>
            <a:br>
              <a:rPr lang="en-US" dirty="0" smtClean="0">
                <a:solidFill>
                  <a:srgbClr val="00B0F0"/>
                </a:solidFill>
                <a:latin typeface="Arial Black" pitchFamily="34" charset="0"/>
              </a:rPr>
            </a:br>
            <a:endParaRPr lang="en-US" dirty="0">
              <a:solidFill>
                <a:srgbClr val="00B0F0"/>
              </a:solidFill>
              <a:latin typeface="Arial Black" pitchFamily="34" charset="0"/>
            </a:endParaRPr>
          </a:p>
        </p:txBody>
      </p:sp>
    </p:spTree>
    <p:extLst>
      <p:ext uri="{BB962C8B-B14F-4D97-AF65-F5344CB8AC3E}">
        <p14:creationId xmlns:p14="http://schemas.microsoft.com/office/powerpoint/2010/main" val="4249465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indent="0" algn="just">
              <a:buNone/>
            </a:pPr>
            <a:r>
              <a:rPr lang="en-US" b="1" dirty="0"/>
              <a:t>Cache memory is a very high speed semiconductor memory which can speed up the </a:t>
            </a:r>
            <a:r>
              <a:rPr lang="en-US" b="1" dirty="0" smtClean="0"/>
              <a:t>CPU. It </a:t>
            </a:r>
            <a:r>
              <a:rPr lang="en-US" b="1" dirty="0"/>
              <a:t>is small amount random access memory (RAM) built directly within the processor. It </a:t>
            </a:r>
            <a:r>
              <a:rPr lang="en-US" b="1" dirty="0" smtClean="0"/>
              <a:t>is used </a:t>
            </a:r>
            <a:r>
              <a:rPr lang="en-US" b="1" dirty="0"/>
              <a:t>to temporarily hold data and instructions that the processor is likely to reuse. It </a:t>
            </a:r>
            <a:r>
              <a:rPr lang="en-US" b="1" dirty="0" smtClean="0"/>
              <a:t>acts as </a:t>
            </a:r>
            <a:r>
              <a:rPr lang="en-US" b="1" dirty="0"/>
              <a:t>a buffer between the CPU and main memo</a:t>
            </a:r>
            <a:r>
              <a:rPr lang="en-US" dirty="0"/>
              <a:t>ry</a:t>
            </a:r>
          </a:p>
        </p:txBody>
      </p:sp>
      <p:sp>
        <p:nvSpPr>
          <p:cNvPr id="2" name="Title 1"/>
          <p:cNvSpPr>
            <a:spLocks noGrp="1"/>
          </p:cNvSpPr>
          <p:nvPr>
            <p:ph type="title"/>
          </p:nvPr>
        </p:nvSpPr>
        <p:spPr>
          <a:xfrm>
            <a:off x="381000" y="152400"/>
            <a:ext cx="8229600" cy="1143000"/>
          </a:xfrm>
        </p:spPr>
        <p:txBody>
          <a:bodyPr/>
          <a:lstStyle/>
          <a:p>
            <a:r>
              <a:rPr lang="en-US" dirty="0" smtClean="0">
                <a:solidFill>
                  <a:schemeClr val="bg2">
                    <a:lumMod val="50000"/>
                  </a:schemeClr>
                </a:solidFill>
              </a:rPr>
              <a:t>Introduction of </a:t>
            </a:r>
            <a:r>
              <a:rPr lang="en-US" dirty="0" smtClean="0">
                <a:solidFill>
                  <a:schemeClr val="bg2">
                    <a:lumMod val="50000"/>
                  </a:schemeClr>
                </a:solidFill>
              </a:rPr>
              <a:t>cache </a:t>
            </a:r>
            <a:r>
              <a:rPr lang="en-US" dirty="0" smtClean="0">
                <a:solidFill>
                  <a:schemeClr val="bg2">
                    <a:lumMod val="50000"/>
                  </a:schemeClr>
                </a:solidFill>
              </a:rPr>
              <a:t>memory</a:t>
            </a:r>
            <a:endParaRPr lang="en-US" dirty="0">
              <a:solidFill>
                <a:schemeClr val="bg2">
                  <a:lumMod val="50000"/>
                </a:schemeClr>
              </a:solidFill>
            </a:endParaRPr>
          </a:p>
        </p:txBody>
      </p:sp>
    </p:spTree>
    <p:extLst>
      <p:ext uri="{BB962C8B-B14F-4D97-AF65-F5344CB8AC3E}">
        <p14:creationId xmlns:p14="http://schemas.microsoft.com/office/powerpoint/2010/main" val="1053434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05024" y="1481138"/>
            <a:ext cx="4333951"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0277" y="304800"/>
            <a:ext cx="8305800" cy="769441"/>
          </a:xfrm>
          <a:prstGeom prst="rect">
            <a:avLst/>
          </a:prstGeom>
          <a:noFill/>
        </p:spPr>
        <p:txBody>
          <a:bodyPr wrap="square" rtlCol="0">
            <a:spAutoFit/>
          </a:bodyPr>
          <a:lstStyle/>
          <a:p>
            <a:r>
              <a:rPr lang="en-US" sz="4400" dirty="0" smtClean="0">
                <a:solidFill>
                  <a:schemeClr val="bg2">
                    <a:lumMod val="50000"/>
                  </a:schemeClr>
                </a:solidFill>
              </a:rPr>
              <a:t>Working Principal of </a:t>
            </a:r>
            <a:r>
              <a:rPr lang="en-US" sz="4400" dirty="0" smtClean="0">
                <a:solidFill>
                  <a:schemeClr val="bg2">
                    <a:lumMod val="50000"/>
                  </a:schemeClr>
                </a:solidFill>
              </a:rPr>
              <a:t>Cache</a:t>
            </a:r>
            <a:endParaRPr lang="en-US" sz="4400" dirty="0">
              <a:solidFill>
                <a:schemeClr val="bg2">
                  <a:lumMod val="50000"/>
                </a:schemeClr>
              </a:solidFill>
            </a:endParaRPr>
          </a:p>
        </p:txBody>
      </p:sp>
    </p:spTree>
    <p:extLst>
      <p:ext uri="{BB962C8B-B14F-4D97-AF65-F5344CB8AC3E}">
        <p14:creationId xmlns:p14="http://schemas.microsoft.com/office/powerpoint/2010/main" val="2740717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053"/>
            <a:ext cx="10515600" cy="6866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838200" y="1371600"/>
            <a:ext cx="8229600" cy="4525963"/>
          </a:xfrm>
        </p:spPr>
        <p:txBody>
          <a:bodyPr/>
          <a:lstStyle/>
          <a:p>
            <a:r>
              <a:rPr lang="en-US" b="1" dirty="0">
                <a:solidFill>
                  <a:schemeClr val="accent4">
                    <a:lumMod val="20000"/>
                    <a:lumOff val="80000"/>
                  </a:schemeClr>
                </a:solidFill>
              </a:rPr>
              <a:t>Level 1(L1) Internal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Level 2 (L2)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L3 Level 3 (L3)</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1992003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buNone/>
            </a:pPr>
            <a:r>
              <a:rPr lang="en-US" b="1" dirty="0" smtClean="0"/>
              <a:t>L1 cache is the fastest memory that is present in CPU chip itself. In terms of priority of access, L1 cache has the data the CPU is most likely to need while competing a certain task.</a:t>
            </a:r>
          </a:p>
          <a:p>
            <a:pPr marL="109728" indent="0">
              <a:buNone/>
            </a:pPr>
            <a:r>
              <a:rPr lang="en-US" b="1" dirty="0" smtClean="0"/>
              <a:t>its size is often restricted to between 8KB and typically goes up to 256KB.L1 cache is usually split two ways, into the instruction cache and the data cache. The </a:t>
            </a:r>
            <a:r>
              <a:rPr lang="en-US" b="1" dirty="0"/>
              <a:t>instruction cache deals with the information about the operation that the CPU has to perform, while the data cache holds the data on which the operation is to be performed</a:t>
            </a:r>
            <a:endParaRPr lang="en-US" b="1" dirty="0" smtClean="0"/>
          </a:p>
          <a:p>
            <a:pPr marL="109728" indent="0">
              <a:buNone/>
            </a:pPr>
            <a:endParaRPr lang="en-US" dirty="0"/>
          </a:p>
        </p:txBody>
      </p:sp>
      <p:sp>
        <p:nvSpPr>
          <p:cNvPr id="3" name="Title 2"/>
          <p:cNvSpPr>
            <a:spLocks noGrp="1"/>
          </p:cNvSpPr>
          <p:nvPr>
            <p:ph type="title"/>
          </p:nvPr>
        </p:nvSpPr>
        <p:spPr/>
        <p:txBody>
          <a:bodyPr/>
          <a:lstStyle/>
          <a:p>
            <a:r>
              <a:rPr lang="en-US" dirty="0">
                <a:solidFill>
                  <a:schemeClr val="bg2">
                    <a:lumMod val="50000"/>
                  </a:schemeClr>
                </a:solidFill>
              </a:rPr>
              <a:t>Level 1(L1) Internal cache</a:t>
            </a:r>
          </a:p>
        </p:txBody>
      </p:sp>
    </p:spTree>
    <p:extLst>
      <p:ext uri="{BB962C8B-B14F-4D97-AF65-F5344CB8AC3E}">
        <p14:creationId xmlns:p14="http://schemas.microsoft.com/office/powerpoint/2010/main" val="608151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b="1" dirty="0"/>
              <a:t>Level 2 (L2) cache is slower than L1 cache, but bigger in size. Its size typically varies</a:t>
            </a:r>
          </a:p>
          <a:p>
            <a:pPr marL="109728" indent="0">
              <a:buNone/>
            </a:pPr>
            <a:r>
              <a:rPr lang="en-US" b="1" dirty="0"/>
              <a:t>between 256KB to 512 KB, although the newer, powerful CPUs tend to go past that. L2</a:t>
            </a:r>
          </a:p>
          <a:p>
            <a:pPr marL="109728" indent="0">
              <a:buNone/>
            </a:pPr>
            <a:r>
              <a:rPr lang="en-US" b="1" dirty="0"/>
              <a:t>cache holds data that is likely to be accessed by the CPU next. In most modern CPUs, the</a:t>
            </a:r>
          </a:p>
          <a:p>
            <a:pPr marL="109728" indent="0">
              <a:buNone/>
            </a:pPr>
            <a:r>
              <a:rPr lang="en-US" b="1" dirty="0"/>
              <a:t>L1 and L2 caches are present on the CPU cores themselves, with each core getting its own</a:t>
            </a:r>
          </a:p>
          <a:p>
            <a:pPr marL="109728" indent="0">
              <a:buNone/>
            </a:pPr>
            <a:r>
              <a:rPr lang="en-US" b="1" dirty="0" smtClean="0"/>
              <a:t>cache</a:t>
            </a:r>
            <a:endParaRPr lang="en-US" b="1" dirty="0"/>
          </a:p>
        </p:txBody>
      </p:sp>
      <p:sp>
        <p:nvSpPr>
          <p:cNvPr id="3" name="Title 2"/>
          <p:cNvSpPr>
            <a:spLocks noGrp="1"/>
          </p:cNvSpPr>
          <p:nvPr>
            <p:ph type="title"/>
          </p:nvPr>
        </p:nvSpPr>
        <p:spPr/>
        <p:txBody>
          <a:bodyPr/>
          <a:lstStyle/>
          <a:p>
            <a:r>
              <a:rPr lang="en-US" dirty="0">
                <a:solidFill>
                  <a:schemeClr val="bg2">
                    <a:lumMod val="50000"/>
                  </a:schemeClr>
                </a:solidFill>
              </a:rPr>
              <a:t>Level 2 (L2) cache</a:t>
            </a:r>
          </a:p>
        </p:txBody>
      </p:sp>
    </p:spTree>
    <p:extLst>
      <p:ext uri="{BB962C8B-B14F-4D97-AF65-F5344CB8AC3E}">
        <p14:creationId xmlns:p14="http://schemas.microsoft.com/office/powerpoint/2010/main" val="577304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b="1" dirty="0"/>
              <a:t>L3 Level 3 (L3) cache is the largest cache memory unit, and also the slowest one. It can</a:t>
            </a:r>
          </a:p>
          <a:p>
            <a:pPr marL="109728" indent="0">
              <a:buNone/>
            </a:pPr>
            <a:r>
              <a:rPr lang="en-US" b="1" dirty="0"/>
              <a:t>range between 1MB to upwards of 8MB. Modern CPUs have dedicated space on the CPU</a:t>
            </a:r>
          </a:p>
          <a:p>
            <a:pPr marL="109728" indent="0">
              <a:buNone/>
            </a:pPr>
            <a:r>
              <a:rPr lang="en-US" b="1" dirty="0"/>
              <a:t>die for the L3 cache, and it takes up a large chunk of the space</a:t>
            </a:r>
            <a:r>
              <a:rPr lang="en-US" b="1" dirty="0" smtClean="0"/>
              <a:t>.</a:t>
            </a:r>
          </a:p>
          <a:p>
            <a:pPr marL="109728" indent="0">
              <a:buNone/>
            </a:pPr>
            <a:r>
              <a:rPr lang="en-US" b="1" dirty="0" smtClean="0"/>
              <a:t>L2 </a:t>
            </a:r>
            <a:r>
              <a:rPr lang="en-US" b="1" dirty="0"/>
              <a:t>and L3 caches are bigger than L1. They are extra caches built between the CPU and the RAM. Sometimes L2 is built into the CPU with L1. L2 and L3 caches take slightly longer to access than L1. The more L2 and L3 memory available, the faster a computer can run</a:t>
            </a:r>
            <a:r>
              <a:rPr lang="en-US" dirty="0"/>
              <a:t>.</a:t>
            </a:r>
          </a:p>
        </p:txBody>
      </p:sp>
      <p:sp>
        <p:nvSpPr>
          <p:cNvPr id="3" name="Title 2"/>
          <p:cNvSpPr>
            <a:spLocks noGrp="1"/>
          </p:cNvSpPr>
          <p:nvPr>
            <p:ph type="title"/>
          </p:nvPr>
        </p:nvSpPr>
        <p:spPr/>
        <p:txBody>
          <a:bodyPr/>
          <a:lstStyle/>
          <a:p>
            <a:r>
              <a:rPr lang="en-US" dirty="0" smtClean="0">
                <a:solidFill>
                  <a:schemeClr val="bg2">
                    <a:lumMod val="50000"/>
                  </a:schemeClr>
                </a:solidFill>
              </a:rPr>
              <a:t>Level </a:t>
            </a:r>
            <a:r>
              <a:rPr lang="en-US" dirty="0">
                <a:solidFill>
                  <a:schemeClr val="bg2">
                    <a:lumMod val="50000"/>
                  </a:schemeClr>
                </a:solidFill>
              </a:rPr>
              <a:t>3 (L3)</a:t>
            </a:r>
          </a:p>
        </p:txBody>
      </p:sp>
    </p:spTree>
    <p:extLst>
      <p:ext uri="{BB962C8B-B14F-4D97-AF65-F5344CB8AC3E}">
        <p14:creationId xmlns:p14="http://schemas.microsoft.com/office/powerpoint/2010/main" val="40545877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64</TotalTime>
  <Words>410</Words>
  <Application>Microsoft Office PowerPoint</Application>
  <PresentationFormat>On-screen Show (4:3)</PresentationFormat>
  <Paragraphs>27</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Concourse</vt:lpstr>
      <vt:lpstr>PowerPoint Presentation</vt:lpstr>
      <vt:lpstr>Introduction of cache memory</vt:lpstr>
      <vt:lpstr>PowerPoint Presentation</vt:lpstr>
      <vt:lpstr>PowerPoint Presentation</vt:lpstr>
      <vt:lpstr>Level 1(L1) Internal cache</vt:lpstr>
      <vt:lpstr>Level 2 (L2) cache</vt:lpstr>
      <vt:lpstr>Level 3 (L3)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CASH MEMORY</dc:title>
  <dc:creator>Admin</dc:creator>
  <cp:lastModifiedBy>Admin</cp:lastModifiedBy>
  <cp:revision>49</cp:revision>
  <dcterms:created xsi:type="dcterms:W3CDTF">2006-08-16T00:00:00Z</dcterms:created>
  <dcterms:modified xsi:type="dcterms:W3CDTF">2024-08-22T05:58:52Z</dcterms:modified>
</cp:coreProperties>
</file>